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4.jpg" ContentType="image/jpeg"/>
  <Override PartName="/ppt/media/image5.jpg" ContentType="image/jpeg"/>
  <Override PartName="/ppt/media/image6.jpg" ContentType="image/jpeg"/>
  <Override PartName="/ppt/media/image7.jpg" ContentType="image/jpeg"/>
  <Override PartName="/ppt/media/image8.jpg" ContentType="image/jpeg"/>
  <Override PartName="/ppt/media/image9.jpg" ContentType="image/jpeg"/>
  <Override PartName="/ppt/media/image12.jpg" ContentType="image/jpeg"/>
  <Override PartName="/ppt/media/image13.jpg" ContentType="image/jpeg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8"/>
  </p:notesMasterIdLst>
  <p:handoutMasterIdLst>
    <p:handoutMasterId r:id="rId59"/>
  </p:handoutMasterIdLst>
  <p:sldIdLst>
    <p:sldId id="621" r:id="rId2"/>
    <p:sldId id="265" r:id="rId3"/>
    <p:sldId id="619" r:id="rId4"/>
    <p:sldId id="277" r:id="rId5"/>
    <p:sldId id="317" r:id="rId6"/>
    <p:sldId id="360" r:id="rId7"/>
    <p:sldId id="361" r:id="rId8"/>
    <p:sldId id="357" r:id="rId9"/>
    <p:sldId id="399" r:id="rId10"/>
    <p:sldId id="390" r:id="rId11"/>
    <p:sldId id="282" r:id="rId12"/>
    <p:sldId id="338" r:id="rId13"/>
    <p:sldId id="285" r:id="rId14"/>
    <p:sldId id="340" r:id="rId15"/>
    <p:sldId id="318" r:id="rId16"/>
    <p:sldId id="287" r:id="rId17"/>
    <p:sldId id="288" r:id="rId18"/>
    <p:sldId id="290" r:id="rId19"/>
    <p:sldId id="321" r:id="rId20"/>
    <p:sldId id="341" r:id="rId21"/>
    <p:sldId id="342" r:id="rId22"/>
    <p:sldId id="343" r:id="rId23"/>
    <p:sldId id="344" r:id="rId24"/>
    <p:sldId id="345" r:id="rId25"/>
    <p:sldId id="346" r:id="rId26"/>
    <p:sldId id="347" r:id="rId27"/>
    <p:sldId id="348" r:id="rId28"/>
    <p:sldId id="469" r:id="rId29"/>
    <p:sldId id="468" r:id="rId30"/>
    <p:sldId id="471" r:id="rId31"/>
    <p:sldId id="617" r:id="rId32"/>
    <p:sldId id="472" r:id="rId33"/>
    <p:sldId id="474" r:id="rId34"/>
    <p:sldId id="475" r:id="rId35"/>
    <p:sldId id="476" r:id="rId36"/>
    <p:sldId id="480" r:id="rId37"/>
    <p:sldId id="481" r:id="rId38"/>
    <p:sldId id="482" r:id="rId39"/>
    <p:sldId id="487" r:id="rId40"/>
    <p:sldId id="369" r:id="rId41"/>
    <p:sldId id="432" r:id="rId42"/>
    <p:sldId id="434" r:id="rId43"/>
    <p:sldId id="435" r:id="rId44"/>
    <p:sldId id="436" r:id="rId45"/>
    <p:sldId id="449" r:id="rId46"/>
    <p:sldId id="450" r:id="rId47"/>
    <p:sldId id="620" r:id="rId48"/>
    <p:sldId id="438" r:id="rId49"/>
    <p:sldId id="441" r:id="rId50"/>
    <p:sldId id="444" r:id="rId51"/>
    <p:sldId id="445" r:id="rId52"/>
    <p:sldId id="294" r:id="rId53"/>
    <p:sldId id="295" r:id="rId54"/>
    <p:sldId id="477" r:id="rId55"/>
    <p:sldId id="446" r:id="rId56"/>
    <p:sldId id="448" r:id="rId57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E1B0"/>
    <a:srgbClr val="91EBB1"/>
    <a:srgbClr val="00FB92"/>
    <a:srgbClr val="000080"/>
    <a:srgbClr val="FF930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67" autoAdjust="0"/>
    <p:restoredTop sz="94207" autoAdjust="0"/>
  </p:normalViewPr>
  <p:slideViewPr>
    <p:cSldViewPr>
      <p:cViewPr varScale="1">
        <p:scale>
          <a:sx n="129" d="100"/>
          <a:sy n="129" d="100"/>
        </p:scale>
        <p:origin x="208" y="304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6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Pilot 2020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57BE158-11B5-3947-89C2-E9CBD3F5133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m.html" TargetMode="External"/><Relationship Id="rId2" Type="http://schemas.openxmlformats.org/officeDocument/2006/relationships/hyperlink" Target="http://research.cs.wisc.edu/htcondor/manual/v8.5/condor_hold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HTC Job Execution with HTCondor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Tuesday, July 14</a:t>
            </a:r>
          </a:p>
          <a:p>
            <a:r>
              <a:rPr lang="en-US" dirty="0"/>
              <a:t>Lauren Michael</a:t>
            </a:r>
          </a:p>
        </p:txBody>
      </p:sp>
    </p:spTree>
    <p:extLst>
      <p:ext uri="{BB962C8B-B14F-4D97-AF65-F5344CB8AC3E}">
        <p14:creationId xmlns:p14="http://schemas.microsoft.com/office/powerpoint/2010/main" val="11971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Computer</a:t>
            </a:r>
          </a:p>
        </p:txBody>
      </p:sp>
      <p:pic>
        <p:nvPicPr>
          <p:cNvPr id="10" name="Picture 9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417" y="2903342"/>
            <a:ext cx="942389" cy="222737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740985" y="3010637"/>
            <a:ext cx="1307623" cy="1073282"/>
            <a:chOff x="3086855" y="4215767"/>
            <a:chExt cx="2524144" cy="1977224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215767"/>
              <a:ext cx="2524144" cy="197722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submit +</a:t>
              </a:r>
            </a:p>
            <a:p>
              <a:pPr algn="ctr"/>
              <a:r>
                <a:rPr lang="en-US" sz="1050" b="1" dirty="0">
                  <a:latin typeface="Arial"/>
                  <a:cs typeface="Arial"/>
                </a:rPr>
                <a:t>central manager</a:t>
              </a:r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65417" y="2021186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pic>
        <p:nvPicPr>
          <p:cNvPr id="23" name="Picture 22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77" y="4153286"/>
            <a:ext cx="1108859" cy="72272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165417" y="3167552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36083" y="2028325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4" name="Straight Arrow Connector 33"/>
          <p:cNvCxnSpPr>
            <a:stCxn id="23" idx="3"/>
            <a:endCxn id="13" idx="1"/>
          </p:cNvCxnSpPr>
          <p:nvPr/>
        </p:nvCxnSpPr>
        <p:spPr>
          <a:xfrm flipV="1">
            <a:off x="3968536" y="3547278"/>
            <a:ext cx="772449" cy="967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 descr="Desktop_computer_clipart_-_Yellow_theme.svg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89" y="1832419"/>
            <a:ext cx="2488428" cy="248842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618717" y="1890749"/>
            <a:ext cx="2977619" cy="2271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3968536" y="1890749"/>
            <a:ext cx="650182" cy="56446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897431" y="3292676"/>
            <a:ext cx="721286" cy="86919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14">
            <a:extLst>
              <a:ext uri="{FF2B5EF4-FFF2-40B4-BE49-F238E27FC236}">
                <a16:creationId xmlns:a16="http://schemas.microsoft.com/office/drawing/2014/main" id="{98BD1488-042A-6142-9331-2C847F459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94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Job Submission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/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b="1" dirty="0">
                <a:latin typeface="Courier"/>
                <a:cs typeface="Courier"/>
              </a:rPr>
              <a:t>executable = </a:t>
            </a:r>
            <a:r>
              <a:rPr lang="en-US" b="1" dirty="0" err="1">
                <a:latin typeface="Courier"/>
                <a:cs typeface="Courier"/>
              </a:rPr>
              <a:t>compare_states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arguments =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47750"/>
            <a:ext cx="3810000" cy="3009901"/>
          </a:xfrm>
        </p:spPr>
        <p:txBody>
          <a:bodyPr/>
          <a:lstStyle/>
          <a:p>
            <a:r>
              <a:rPr lang="en-US" sz="2400" dirty="0"/>
              <a:t>List your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executable </a:t>
            </a:r>
            <a:r>
              <a:rPr lang="en-US" sz="2400" dirty="0"/>
              <a:t>and any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Arguments are any options passed to the executable from the command line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4629150"/>
            <a:ext cx="4572000" cy="30777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transfer_input_files</a:t>
            </a:r>
            <a:r>
              <a:rPr lang="en-US" b="1" dirty="0">
                <a:latin typeface="Courier"/>
                <a:cs typeface="Courier"/>
              </a:rPr>
              <a:t> =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,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comma-separated list of </a:t>
            </a:r>
            <a:r>
              <a:rPr lang="en-US" sz="2400" b="1" dirty="0"/>
              <a:t>input files to transfer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r>
              <a:rPr lang="en-US" sz="2400" b="1" dirty="0">
                <a:latin typeface="Courier"/>
                <a:cs typeface="Courier"/>
              </a:rPr>
              <a:t>output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b="1" dirty="0"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dirty="0" err="1"/>
              <a:t>stdout</a:t>
            </a:r>
            <a:r>
              <a:rPr lang="en-US" sz="2000" dirty="0"/>
              <a:t> and </a:t>
            </a:r>
            <a:r>
              <a:rPr lang="en-US" sz="2000" dirty="0" err="1"/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log = 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output = 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error = 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request</a:t>
            </a:r>
            <a:r>
              <a:rPr lang="en-US" sz="2400" dirty="0"/>
              <a:t> the resources your job needs.</a:t>
            </a:r>
          </a:p>
          <a:p>
            <a:pPr lvl="1"/>
            <a:r>
              <a:rPr lang="en-US" sz="2000" i="1" dirty="0"/>
              <a:t>More on this later!</a:t>
            </a:r>
          </a:p>
          <a:p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: keyword indicating “create 1 job”</a:t>
            </a:r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1219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request_cpus</a:t>
            </a:r>
            <a:r>
              <a:rPr lang="en-US" b="1" dirty="0">
                <a:latin typeface="Courier"/>
                <a:cs typeface="Courier"/>
              </a:rPr>
              <a:t> = 1</a:t>
            </a:r>
          </a:p>
          <a:p>
            <a:r>
              <a:rPr lang="en-US" b="1" dirty="0" err="1">
                <a:latin typeface="Courier"/>
                <a:cs typeface="Courier"/>
              </a:rPr>
              <a:t>request_disk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r>
              <a:rPr lang="en-US" b="1" dirty="0" err="1">
                <a:latin typeface="Courier"/>
                <a:cs typeface="Courier"/>
              </a:rPr>
              <a:t>request_memory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400" dirty="0"/>
              <a:t>How does the HTCondor job scheduler work?</a:t>
            </a:r>
          </a:p>
          <a:p>
            <a:r>
              <a:rPr lang="en-US" sz="2400" dirty="0"/>
              <a:t>How do you run, monitor, and review jobs?</a:t>
            </a:r>
          </a:p>
          <a:p>
            <a:r>
              <a:rPr lang="en-US" sz="2400" dirty="0"/>
              <a:t>Testing, tuning, and troubleshooting to scale up.</a:t>
            </a:r>
          </a:p>
          <a:p>
            <a:r>
              <a:rPr lang="en-US" sz="2400" dirty="0"/>
              <a:t>Best ways to submit multiple jobs (what we’re here for, </a:t>
            </a:r>
            <a:r>
              <a:rPr lang="en-US" sz="2400" i="1" dirty="0"/>
              <a:t>right?</a:t>
            </a:r>
            <a:r>
              <a:rPr lang="en-US" sz="2400" dirty="0"/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CB3A46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6944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condor_submit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CMD: </a:t>
            </a:r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compare_states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169733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chemeClr val="tx1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shows </a:t>
            </a:r>
            <a:r>
              <a:rPr lang="en-US" sz="2400" u="sng" dirty="0">
                <a:solidFill>
                  <a:schemeClr val="tx1"/>
                </a:solidFill>
              </a:rPr>
              <a:t>your jobs only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by username,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CB3A46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225232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00000"/>
                </a:solidFill>
              </a:rPr>
              <a:t> =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ClusterID.ProcID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800350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CB3A46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latin typeface="Courier"/>
                <a:cs typeface="Courier"/>
              </a:rPr>
              <a:t>-</a:t>
            </a:r>
            <a:r>
              <a:rPr lang="en-US" sz="2400" b="1" dirty="0" err="1">
                <a:latin typeface="Courier"/>
                <a:cs typeface="Courier"/>
              </a:rPr>
              <a:t>nobatch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nobatch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learn.chtc.wisc.edu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: &lt;128.104.101.92&gt;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128.1     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/>
                </a:solidFill>
                <a:latin typeface="Courier"/>
                <a:cs typeface="Courier"/>
              </a:rPr>
              <a:t>...</a:t>
            </a: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96599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53734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Rectangle 7"/>
          <p:cNvSpPr/>
          <p:nvPr/>
        </p:nvSpPr>
        <p:spPr>
          <a:xfrm>
            <a:off x="1219200" y="2383265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us.dat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81947" y="24000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0A16BF-1709-564D-AA3E-A2D76F5E5580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A3DC3-B5FB-6048-AAB5-EA85932A931F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execute_dir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Rectangle 19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69E9D-0B62-874B-AAC8-A2E672BCB735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48BD66-FCF7-BB4A-8CA6-F6B73D31A7DE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stderr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wi.dat.out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bg2"/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bg2"/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bg2"/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B2193-6200-AE45-BBA0-065DAF98A648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States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1000" y="2567263"/>
            <a:ext cx="1782578" cy="505361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Arial"/>
              </a:rPr>
              <a:t>condor_submit</a:t>
            </a:r>
            <a:endParaRPr lang="en-US" sz="1800" dirty="0">
              <a:latin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560483" y="2316628"/>
            <a:ext cx="143287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Idle </a:t>
            </a:r>
          </a:p>
          <a:p>
            <a:pPr algn="ctr"/>
            <a:r>
              <a:rPr lang="en-US" sz="1800" dirty="0">
                <a:latin typeface="Arial"/>
              </a:rPr>
              <a:t>(I)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53932" y="2316628"/>
            <a:ext cx="1413468" cy="1010588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Running (R)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55973" y="2316627"/>
            <a:ext cx="145368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Completed</a:t>
            </a:r>
          </a:p>
          <a:p>
            <a:pPr algn="ctr"/>
            <a:r>
              <a:rPr lang="en-US" sz="1800" dirty="0">
                <a:latin typeface="Arial"/>
              </a:rPr>
              <a:t>(C)</a:t>
            </a: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2163578" y="2819944"/>
            <a:ext cx="396905" cy="0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993354" y="2819944"/>
            <a:ext cx="460578" cy="1978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5867400" y="2819943"/>
            <a:ext cx="488573" cy="1979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610282" y="1201638"/>
            <a:ext cx="1168910" cy="1169551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executable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and input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node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62600" y="1302967"/>
            <a:ext cx="1159292" cy="954107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output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back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4" name="Right Bracket 33"/>
          <p:cNvSpPr/>
          <p:nvPr/>
        </p:nvSpPr>
        <p:spPr>
          <a:xfrm rot="5400000">
            <a:off x="4162862" y="1835288"/>
            <a:ext cx="120586" cy="3593290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Right Bracket 34"/>
          <p:cNvSpPr/>
          <p:nvPr/>
        </p:nvSpPr>
        <p:spPr>
          <a:xfrm rot="5400000">
            <a:off x="7006820" y="2812343"/>
            <a:ext cx="120584" cy="1639176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6" name="Rounded Rectangle 35"/>
          <p:cNvSpPr/>
          <p:nvPr/>
        </p:nvSpPr>
        <p:spPr>
          <a:xfrm>
            <a:off x="3124200" y="3666589"/>
            <a:ext cx="188801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in the queue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4939" y="3666589"/>
            <a:ext cx="225466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leaving the queue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086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6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Example Local Cluster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>
          <a:xfrm>
            <a:off x="774700" y="1000126"/>
            <a:ext cx="4587520" cy="3514725"/>
          </a:xfrm>
        </p:spPr>
        <p:txBody>
          <a:bodyPr/>
          <a:lstStyle/>
          <a:p>
            <a:r>
              <a:rPr lang="en-US" sz="2400" dirty="0">
                <a:solidFill>
                  <a:srgbClr val="000000"/>
                </a:solidFill>
              </a:rPr>
              <a:t>UW-Madison’s </a:t>
            </a:r>
            <a:r>
              <a:rPr lang="en-US" sz="2400" b="1" dirty="0">
                <a:solidFill>
                  <a:srgbClr val="000000"/>
                </a:solidFill>
              </a:rPr>
              <a:t>Center for High Throughput Computing (CHTC)</a:t>
            </a:r>
          </a:p>
          <a:p>
            <a:r>
              <a:rPr lang="en-US" sz="2400" dirty="0">
                <a:solidFill>
                  <a:srgbClr val="000000"/>
                </a:solidFill>
              </a:rPr>
              <a:t>Recent CPU hours: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~120 million </a:t>
            </a:r>
            <a:r>
              <a:rPr lang="en-US" sz="2000" dirty="0" err="1">
                <a:solidFill>
                  <a:srgbClr val="000000"/>
                </a:solidFill>
              </a:rPr>
              <a:t>hrs</a:t>
            </a:r>
            <a:r>
              <a:rPr lang="en-US" sz="2000" dirty="0">
                <a:solidFill>
                  <a:srgbClr val="000000"/>
                </a:solidFill>
              </a:rPr>
              <a:t>/year (~13k cores)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up to 15,000 per user, per day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(~600 cores in 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362220" y="14358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62220" y="14287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78296" y="20785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638800" y="29336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05600" y="24764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03900" y="34670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6375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24" name="Rounded Rectangle 23"/>
          <p:cNvSpPr/>
          <p:nvPr/>
        </p:nvSpPr>
        <p:spPr>
          <a:xfrm>
            <a:off x="7199510" y="30101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559820" y="41157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4646126" y="43603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765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714750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539602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/>
              <a:t>Jobs are nearly always using a </a:t>
            </a:r>
            <a:r>
              <a:rPr lang="en-US" sz="2400" b="1" i="1" dirty="0"/>
              <a:t>part of </a:t>
            </a:r>
            <a:r>
              <a:rPr lang="en-US" sz="2400" dirty="0"/>
              <a:t>a machine (a single slot), and not the whole thing</a:t>
            </a:r>
          </a:p>
          <a:p>
            <a:r>
              <a:rPr lang="en-US" sz="2400" dirty="0"/>
              <a:t>Very important to request appropriate resources (</a:t>
            </a:r>
            <a:r>
              <a:rPr lang="en-US" sz="2400" b="1" i="1" dirty="0"/>
              <a:t>memory</a:t>
            </a:r>
            <a:r>
              <a:rPr lang="en-US" sz="2400" dirty="0"/>
              <a:t>, </a:t>
            </a:r>
            <a:r>
              <a:rPr lang="en-US" sz="2400" b="1" i="1" dirty="0" err="1"/>
              <a:t>cpus</a:t>
            </a:r>
            <a:r>
              <a:rPr lang="en-US" sz="2400" dirty="0"/>
              <a:t>, </a:t>
            </a:r>
            <a:r>
              <a:rPr lang="en-US" sz="2400" b="1" i="1" dirty="0"/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lvl="1"/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81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</a:t>
            </a:r>
            <a:r>
              <a:rPr lang="en-US" i="1" dirty="0"/>
              <a:t>OSG-able</a:t>
            </a:r>
            <a:r>
              <a:rPr lang="en-US" dirty="0"/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6996D7-AA9A-FA4C-AAA3-E6614221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87230"/>
            <a:ext cx="8158518" cy="394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2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05/09 11:09:08 Job submitted 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05/09 11:10:46 Job executing 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  <a:endParaRPr lang="en-US" sz="1100" b="1" dirty="0">
              <a:latin typeface="Courier"/>
              <a:cs typeface="Courier"/>
            </a:endParaRPr>
          </a:p>
          <a:p>
            <a:r>
              <a:rPr lang="en-US" sz="1100" b="1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32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992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0150"/>
            <a:ext cx="7992888" cy="362678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Jobs can go wrong “internally”:</a:t>
            </a:r>
          </a:p>
          <a:p>
            <a:pPr lvl="1"/>
            <a:r>
              <a:rPr lang="en-US" dirty="0"/>
              <a:t>the executable experiences an error</a:t>
            </a:r>
          </a:p>
          <a:p>
            <a:r>
              <a:rPr lang="en-US" dirty="0"/>
              <a:t>Jobs can go wrong </a:t>
            </a:r>
            <a:r>
              <a:rPr lang="en-US" i="1" dirty="0"/>
              <a:t>logistically, </a:t>
            </a:r>
            <a:r>
              <a:rPr lang="en-US" dirty="0"/>
              <a:t>from HTCondor’s perspective:</a:t>
            </a:r>
          </a:p>
          <a:p>
            <a:pPr lvl="1"/>
            <a:r>
              <a:rPr lang="en-US" dirty="0"/>
              <a:t>a job can’t be matched</a:t>
            </a:r>
          </a:p>
          <a:p>
            <a:pPr lvl="1"/>
            <a:r>
              <a:rPr lang="en-US" dirty="0"/>
              <a:t>files not found for transfer</a:t>
            </a:r>
          </a:p>
          <a:p>
            <a:pPr lvl="1"/>
            <a:r>
              <a:rPr lang="en-US" dirty="0"/>
              <a:t>job used too much memory </a:t>
            </a:r>
          </a:p>
          <a:p>
            <a:pPr lvl="1"/>
            <a:r>
              <a:rPr lang="en-US" dirty="0"/>
              <a:t>badly-formatted executable</a:t>
            </a:r>
          </a:p>
          <a:p>
            <a:pPr lvl="1"/>
            <a:r>
              <a:rPr lang="en-US" dirty="0"/>
              <a:t>and more...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F45CFE7E-8060-FB4B-AB46-445BDBF9A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6700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Failed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Job log, output and error files can provide valuable troubleshooting details: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7085481"/>
              </p:ext>
            </p:extLst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Log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Output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reasons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b="1" dirty="0">
                          <a:latin typeface="+mn-lt"/>
                          <a:cs typeface="Arial"/>
                        </a:rPr>
                        <a:t>exit status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Arial"/>
                          <a:cs typeface="Arial"/>
                        </a:rPr>
                        <a:t>stdout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(or other output files)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any “print” or “display” information from your program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(may contain errors from the executable)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>
                          <a:latin typeface="Arial"/>
                          <a:cs typeface="Arial"/>
                        </a:rPr>
                        <a:t>stderr c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aptures errors from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the operating system, or reported by the executable, itself.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14">
            <a:extLst>
              <a:ext uri="{FF2B5EF4-FFF2-40B4-BE49-F238E27FC236}">
                <a16:creationId xmlns:a16="http://schemas.microsoft.com/office/drawing/2014/main" id="{AFDE6C89-2805-9040-8569-3D12C7CE8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20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/>
              <a:t>Job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/>
              <a:t>HTCondor will </a:t>
            </a:r>
            <a:r>
              <a:rPr lang="en-US" sz="2400" b="1" i="1" dirty="0"/>
              <a:t>hold</a:t>
            </a:r>
            <a:r>
              <a:rPr lang="en-US" sz="2400" dirty="0"/>
              <a:t> your job if there’s logistical issue that YOU (or maybe an admin) need to fix.</a:t>
            </a:r>
          </a:p>
          <a:p>
            <a:pPr lvl="1"/>
            <a:r>
              <a:rPr lang="en-US" sz="2000" dirty="0"/>
              <a:t>files not found for transfer, over memory, etc.</a:t>
            </a:r>
          </a:p>
          <a:p>
            <a:r>
              <a:rPr lang="en-US" sz="2400" dirty="0"/>
              <a:t>A job that goes on hold is interrupted (all progress is lost), but remains in the queue in the “</a:t>
            </a:r>
            <a:r>
              <a:rPr lang="en-US" sz="2400" b="1" dirty="0"/>
              <a:t>H</a:t>
            </a:r>
            <a:r>
              <a:rPr lang="en-US" sz="2400" dirty="0"/>
              <a:t>” state until removed, </a:t>
            </a:r>
            <a:r>
              <a:rPr lang="en-US" sz="2400" dirty="0">
                <a:cs typeface="Courier"/>
              </a:rPr>
              <a:t>or (fixed and) released.</a:t>
            </a:r>
            <a:endParaRPr lang="en-US" sz="2000" dirty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60037"/>
            <a:ext cx="2716835" cy="1806406"/>
          </a:xfrm>
          <a:prstGeom prst="rect">
            <a:avLst/>
          </a:prstGeom>
        </p:spPr>
      </p:pic>
      <p:sp>
        <p:nvSpPr>
          <p:cNvPr id="5" name="Rectangle 14">
            <a:extLst>
              <a:ext uri="{FF2B5EF4-FFF2-40B4-BE49-F238E27FC236}">
                <a16:creationId xmlns:a16="http://schemas.microsoft.com/office/drawing/2014/main" id="{38293DC1-38A8-EF44-B2EF-289382EF9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3370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/>
              <a:t>If HTCondor puts a job on hold, it provides a hold reason, which can be viewed in the log file, with 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condor_q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mr-IN" sz="2000" b="1" dirty="0">
                <a:latin typeface="Consolas" panose="020B0609020204030204" pitchFamily="49" charset="0"/>
                <a:ea typeface="Consolas" charset="0"/>
                <a:cs typeface="Consolas" charset="0"/>
              </a:rPr>
              <a:t>–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hold &lt;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Job.ID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&gt;</a:t>
            </a:r>
            <a:r>
              <a:rPr lang="en-US" sz="2000" dirty="0"/>
              <a:t>, or with: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  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-hold -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af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HoldReason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2114550"/>
            <a:ext cx="8064896" cy="2708434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-hold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af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HoldReason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Job has gone over 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memory limit of 2048 megabytes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script.py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: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2) No such file or directory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failed to write to file 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122) Disk quota exceeded 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81C04204-B34A-AF47-9E27-AA154410E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3567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Hold Reasons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Job has used </a:t>
            </a:r>
            <a:r>
              <a:rPr lang="en-US" sz="2400" b="1" dirty="0"/>
              <a:t>more memory or disk </a:t>
            </a:r>
            <a:r>
              <a:rPr lang="en-US" sz="2400" dirty="0"/>
              <a:t>than requested.</a:t>
            </a:r>
          </a:p>
          <a:p>
            <a:r>
              <a:rPr lang="en-US" sz="2400" b="1" dirty="0"/>
              <a:t>Incorrect path to files </a:t>
            </a:r>
            <a:r>
              <a:rPr lang="en-US" sz="2400" dirty="0"/>
              <a:t>that need to be transferred</a:t>
            </a:r>
          </a:p>
          <a:p>
            <a:r>
              <a:rPr lang="en-US" sz="2400" b="1" dirty="0"/>
              <a:t>Badly formatted executables </a:t>
            </a:r>
            <a:br>
              <a:rPr lang="en-US" sz="2400" b="1" dirty="0"/>
            </a:br>
            <a:r>
              <a:rPr lang="en-US" sz="2000" dirty="0"/>
              <a:t>(e.g. Windows line endings on Linux)</a:t>
            </a:r>
          </a:p>
          <a:p>
            <a:r>
              <a:rPr lang="en-US" sz="2400" dirty="0"/>
              <a:t>Submit directory is </a:t>
            </a:r>
            <a:r>
              <a:rPr lang="en-US" sz="2400" b="1" dirty="0"/>
              <a:t>over quota</a:t>
            </a:r>
            <a:r>
              <a:rPr lang="en-US" sz="2400" dirty="0"/>
              <a:t>.</a:t>
            </a:r>
          </a:p>
          <a:p>
            <a:r>
              <a:rPr lang="en-US" sz="2400" b="1" dirty="0"/>
              <a:t>Job has run for too long</a:t>
            </a:r>
            <a:r>
              <a:rPr lang="en-US" sz="2400" dirty="0"/>
              <a:t>.</a:t>
            </a:r>
            <a:br>
              <a:rPr lang="en-US" sz="2400" dirty="0"/>
            </a:br>
            <a:r>
              <a:rPr lang="en-US" sz="2000" dirty="0"/>
              <a:t>(72-hour default in CHTC Pool)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admin has put your job on hold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09871901-23B3-214B-89D9-8E02BD2A0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979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Holding and Removing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/>
          </a:bodyPr>
          <a:lstStyle/>
          <a:p>
            <a:r>
              <a:rPr lang="en-US" sz="2400" dirty="0"/>
              <a:t>If you know your job has a problem and it hasn’t yet completed, you can fix it!</a:t>
            </a:r>
          </a:p>
          <a:p>
            <a:r>
              <a:rPr lang="en-US" sz="2000" b="1" dirty="0">
                <a:cs typeface="Arial"/>
              </a:rPr>
              <a:t>If the problem requires resubmission:</a:t>
            </a:r>
          </a:p>
          <a:p>
            <a:pPr lvl="1"/>
            <a:r>
              <a:rPr lang="en-US" sz="2000" dirty="0">
                <a:cs typeface="Arial"/>
              </a:rPr>
              <a:t>Remove it from the queue: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r>
              <a:rPr lang="en-US" sz="2000" b="1" dirty="0">
                <a:cs typeface="Arial"/>
              </a:rPr>
              <a:t>If problem is within the executable or input file(s):</a:t>
            </a:r>
          </a:p>
          <a:p>
            <a:pPr lvl="1"/>
            <a:r>
              <a:rPr lang="en-US" sz="2000" dirty="0">
                <a:cs typeface="Arial"/>
              </a:rPr>
              <a:t>Hold the job, fix it, and release it:</a:t>
            </a:r>
          </a:p>
          <a:p>
            <a:pPr marL="457093" lvl="1" indent="0">
              <a:buNone/>
            </a:pPr>
            <a:r>
              <a:rPr lang="en-US" sz="2000" dirty="0">
                <a:cs typeface="Arial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  <a:endParaRPr lang="en-US" sz="2000" dirty="0">
              <a:cs typeface="Arial"/>
            </a:endParaRP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CBA52971-A0CC-6649-98A8-767491E8C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8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200" dirty="0"/>
              <a:t>History</a:t>
            </a:r>
          </a:p>
          <a:p>
            <a:pPr lvl="1"/>
            <a:r>
              <a:rPr lang="en-US" sz="1800" dirty="0"/>
              <a:t>Started in 1988 as a “cycle scavenger”</a:t>
            </a:r>
          </a:p>
          <a:p>
            <a:r>
              <a:rPr lang="en-US" sz="2200" dirty="0"/>
              <a:t>Today</a:t>
            </a:r>
          </a:p>
          <a:p>
            <a:pPr lvl="1"/>
            <a:r>
              <a:rPr lang="en-US" sz="1800" dirty="0"/>
              <a:t>Developed within the CHTC by professional developers</a:t>
            </a:r>
          </a:p>
          <a:p>
            <a:pPr lvl="1"/>
            <a:r>
              <a:rPr lang="en-US" sz="1800" dirty="0"/>
              <a:t>Used all over the world, by:</a:t>
            </a:r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b="1" dirty="0"/>
              <a:t>The Open Science Grid!!</a:t>
            </a:r>
          </a:p>
          <a:p>
            <a:r>
              <a:rPr lang="en-US" sz="2200" dirty="0" err="1"/>
              <a:t>Miron</a:t>
            </a:r>
            <a:r>
              <a:rPr lang="en-US" sz="2200" dirty="0"/>
              <a:t> </a:t>
            </a:r>
            <a:r>
              <a:rPr lang="en-US" sz="2200" dirty="0" err="1"/>
              <a:t>Livny</a:t>
            </a:r>
            <a:r>
              <a:rPr lang="en-US" sz="2200" dirty="0"/>
              <a:t>, </a:t>
            </a:r>
          </a:p>
          <a:p>
            <a:pPr lvl="1"/>
            <a:r>
              <a:rPr lang="en-US" sz="1800" dirty="0"/>
              <a:t>Professor, UW-Madison Computer Sciences</a:t>
            </a:r>
          </a:p>
          <a:p>
            <a:pPr lvl="1"/>
            <a:r>
              <a:rPr lang="en-US" sz="1800" dirty="0"/>
              <a:t>CHTC Director, HTCondor PI, OSG Technical Director</a:t>
            </a:r>
          </a:p>
        </p:txBody>
      </p:sp>
      <p:sp>
        <p:nvSpPr>
          <p:cNvPr id="27" name="object 21"/>
          <p:cNvSpPr/>
          <p:nvPr/>
        </p:nvSpPr>
        <p:spPr>
          <a:xfrm>
            <a:off x="7315200" y="3181350"/>
            <a:ext cx="1429132" cy="1666874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multiple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88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one job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/>
              <a:t>Goal: create 3 jobs that each analyze a different input file.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473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/>
              <a:t>One submit file per job </a:t>
            </a:r>
            <a:br>
              <a:rPr lang="en-US" sz="2800" dirty="0"/>
            </a:br>
            <a:r>
              <a:rPr lang="en-US" sz="2800" dirty="0"/>
              <a:t>(not recommended!)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job0.out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job0.err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job0.submit</a:t>
            </a:r>
          </a:p>
          <a:p>
            <a:r>
              <a:rPr lang="en-US" b="1" dirty="0">
                <a:latin typeface="Courier"/>
                <a:cs typeface="Courier"/>
              </a:rPr>
              <a:t>job1.submit</a:t>
            </a:r>
          </a:p>
          <a:p>
            <a:r>
              <a:rPr lang="en-US" b="1" dirty="0">
                <a:latin typeface="Courier"/>
                <a:cs typeface="Courier"/>
              </a:rPr>
              <a:t>job2.submit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file1.in file1.out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job1.out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job1.err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i="1" dirty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6953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Variables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dirty="0">
                <a:cs typeface="Arial"/>
              </a:rPr>
              <a:t>Each job’s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cs typeface="Arial"/>
              </a:rPr>
              <a:t> and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>
                <a:cs typeface="Arial"/>
              </a:rPr>
              <a:t> numbers are </a:t>
            </a:r>
            <a:r>
              <a:rPr lang="en-US" sz="2000" dirty="0" err="1">
                <a:cs typeface="Arial"/>
              </a:rPr>
              <a:t>autogenerated</a:t>
            </a:r>
            <a:r>
              <a:rPr lang="en-US" sz="2000" dirty="0">
                <a:cs typeface="Arial"/>
              </a:rPr>
              <a:t> and saved as job attributes. 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b="1" dirty="0">
                <a:cs typeface="Arial"/>
              </a:rPr>
              <a:t>You can reference them inside the submit file using:*</a:t>
            </a: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Cluster)</a:t>
            </a:r>
            <a:endParaRPr lang="en-US" sz="2000" b="1" dirty="0">
              <a:cs typeface="Arial"/>
            </a:endParaRP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Courier"/>
                  <a:cs typeface="Courier"/>
                </a:rPr>
                <a:t>queue </a:t>
              </a:r>
              <a:r>
                <a:rPr lang="en-US" sz="2000" i="1" dirty="0">
                  <a:latin typeface="Courier"/>
                  <a:cs typeface="Courier"/>
                </a:rPr>
                <a:t>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>
                  <a:latin typeface="Arial"/>
                  <a:cs typeface="Arial"/>
                </a:rPr>
                <a:t>N-1</a:t>
              </a: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283926" y="4856261"/>
            <a:ext cx="3536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$(</a:t>
            </a:r>
            <a:r>
              <a:rPr lang="en-US" dirty="0" err="1"/>
              <a:t>ClusterId</a:t>
            </a:r>
            <a:r>
              <a:rPr lang="en-US" dirty="0"/>
              <a:t>) and $(</a:t>
            </a:r>
            <a:r>
              <a:rPr lang="en-US" dirty="0" err="1"/>
              <a:t>ProcId</a:t>
            </a:r>
            <a:r>
              <a:rPr lang="en-US" dirty="0"/>
              <a:t>) are also okay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188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/>
              <a:t>Using $(Process) for Numbered Files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job_</a:t>
            </a:r>
            <a:r>
              <a:rPr lang="en-US" b="1" dirty="0">
                <a:latin typeface="Courier"/>
                <a:cs typeface="Courier"/>
              </a:rPr>
              <a:t>$(Cluster)</a:t>
            </a:r>
            <a:r>
              <a:rPr lang="en-US" dirty="0">
                <a:latin typeface="Courier"/>
                <a:cs typeface="Courier"/>
              </a:rPr>
              <a:t>.log</a:t>
            </a:r>
          </a:p>
          <a:p>
            <a:r>
              <a:rPr lang="en-US" dirty="0">
                <a:latin typeface="Courier"/>
                <a:cs typeface="Courier"/>
              </a:rPr>
              <a:t>output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>
                <a:latin typeface="Courier"/>
                <a:cs typeface="Courier"/>
              </a:rPr>
              <a:t>error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/>
              <a:t>$(Process) and $(Cluster) allow us to provide unique values to each job and submission!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238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Organizing Files in Sub-Directories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sub-directories and use paths in the submit file to separate various input, error, log, and output files.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3" name="Rectangle 14">
            <a:extLst>
              <a:ext uri="{FF2B5EF4-FFF2-40B4-BE49-F238E27FC236}">
                <a16:creationId xmlns:a16="http://schemas.microsoft.com/office/drawing/2014/main" id="{A59DF9E0-6A2E-1849-9134-B4614CF52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86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 Directory* per File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/job$(Process).log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D638EED-8125-A84B-A7AA-C8E5084FF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08EF7A-FAB7-9C45-978A-A85115B6B5E6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4227545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38800" y="1826359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file0.in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86104" y="1830152"/>
            <a:ext cx="25714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input/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  		file1.in</a:t>
            </a:r>
          </a:p>
          <a:p>
            <a:r>
              <a:rPr lang="en-US" dirty="0">
                <a:latin typeface="Courier"/>
                <a:cs typeface="Courier"/>
              </a:rPr>
              <a:t>  		file2.in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</a:rPr>
              <a:t>	</a:t>
            </a:r>
            <a:r>
              <a:rPr lang="en-US" dirty="0">
                <a:latin typeface="Courier"/>
              </a:rPr>
              <a:t>log/</a:t>
            </a:r>
          </a:p>
          <a:p>
            <a:r>
              <a:rPr lang="en-US" dirty="0">
                <a:latin typeface="Courier"/>
              </a:rPr>
              <a:t>	err/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990600" y="14287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53347" y="1452017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8CA036-0209-7140-9B45-EAC6CD551641}"/>
              </a:ext>
            </a:extLst>
          </p:cNvPr>
          <p:cNvSpPr/>
          <p:nvPr/>
        </p:nvSpPr>
        <p:spPr>
          <a:xfrm>
            <a:off x="3747998" y="1962150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pPr algn="ctr"/>
            <a:r>
              <a:rPr lang="en-US" b="1" dirty="0">
                <a:latin typeface="Courier"/>
                <a:cs typeface="Courier"/>
              </a:rPr>
              <a:t>file0.in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2D3AC7-2AAE-8549-BADB-A9F87509D1C8}"/>
              </a:ext>
            </a:extLst>
          </p:cNvPr>
          <p:cNvCxnSpPr/>
          <p:nvPr/>
        </p:nvCxnSpPr>
        <p:spPr>
          <a:xfrm>
            <a:off x="3690853" y="2094768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7918C2F-5171-874E-B08B-E3E9EE9C3BAC}"/>
              </a:ext>
            </a:extLst>
          </p:cNvPr>
          <p:cNvSpPr/>
          <p:nvPr/>
        </p:nvSpPr>
        <p:spPr>
          <a:xfrm>
            <a:off x="1066800" y="4019550"/>
            <a:ext cx="701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File always get transferred into the </a:t>
            </a:r>
            <a:r>
              <a:rPr lang="en-US" sz="1600" b="1" i="1" dirty="0"/>
              <a:t>top level </a:t>
            </a:r>
            <a:r>
              <a:rPr lang="en-US" sz="1600" dirty="0"/>
              <a:t>of the execute directory, </a:t>
            </a:r>
            <a:r>
              <a:rPr lang="en-US" sz="1600" b="1" dirty="0"/>
              <a:t>regardless of how they are organized on the submit server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3585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jobs with </a:t>
            </a:r>
            <a:r>
              <a:rPr lang="en-US" dirty="0" err="1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job$(Process)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70220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job0/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13155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job1/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31083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job2/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submit_dir</a:t>
            </a:r>
            <a:r>
              <a:rPr lang="en-US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executable</a:t>
            </a:r>
            <a:r>
              <a:rPr lang="en-US" dirty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>
                <a:latin typeface="Arial"/>
                <a:cs typeface="Arial"/>
              </a:rPr>
              <a:t>InitialDir</a:t>
            </a:r>
            <a:r>
              <a:rPr lang="en-US" dirty="0">
                <a:latin typeface="Arial"/>
                <a:cs typeface="Arial"/>
              </a:rPr>
              <a:t>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B896F2-1E0C-E84A-8FDE-DB24FF7C79A3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20133564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 about non-numbered jobs?</a:t>
            </a:r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nv.dat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sd.dat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vt.dat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tx.dat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ut.dat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ak.dat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Back to our </a:t>
            </a:r>
            <a:r>
              <a:rPr lang="en-US" sz="2400" dirty="0" err="1"/>
              <a:t>compare_states</a:t>
            </a:r>
            <a:r>
              <a:rPr lang="en-US" sz="2400" dirty="0"/>
              <a:t> example</a:t>
            </a:r>
            <a:r>
              <a:rPr lang="is-IS" sz="2400" dirty="0"/>
              <a:t>…</a:t>
            </a:r>
          </a:p>
          <a:p>
            <a:r>
              <a:rPr lang="is-IS" sz="2400" dirty="0"/>
              <a:t>What if we had data for each state? We could do 50 submit files (or 50 “</a:t>
            </a:r>
            <a:r>
              <a:rPr lang="is-IS" sz="2400" dirty="0">
                <a:latin typeface="Courier"/>
                <a:cs typeface="Courier"/>
              </a:rPr>
              <a:t>queue 1” </a:t>
            </a:r>
            <a:r>
              <a:rPr lang="is-IS" sz="2400" dirty="0">
                <a:latin typeface="Arial"/>
                <a:cs typeface="Arial"/>
              </a:rPr>
              <a:t>statements</a:t>
            </a:r>
            <a:r>
              <a:rPr lang="is-IS" sz="2400" dirty="0">
                <a:latin typeface="Courier"/>
                <a:cs typeface="Courier"/>
              </a:rPr>
              <a:t>) </a:t>
            </a:r>
            <a:r>
              <a:rPr lang="is-IS" sz="2400" dirty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8799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699" y="1000126"/>
            <a:ext cx="7950201" cy="3514725"/>
          </a:xfrm>
        </p:spPr>
        <p:txBody>
          <a:bodyPr/>
          <a:lstStyle/>
          <a:p>
            <a:r>
              <a:rPr lang="en-US" sz="2800" dirty="0"/>
              <a:t>Submit tasks to a queue (on a </a:t>
            </a:r>
            <a:r>
              <a:rPr lang="en-US" sz="2800" b="1" i="1" u="sng" dirty="0"/>
              <a:t>submit server</a:t>
            </a:r>
            <a:r>
              <a:rPr lang="en-US" sz="2800" dirty="0"/>
              <a:t>)</a:t>
            </a:r>
          </a:p>
          <a:p>
            <a:r>
              <a:rPr lang="en-US" sz="2800" dirty="0"/>
              <a:t>HTCondor schedules them to run on computers (</a:t>
            </a:r>
            <a:r>
              <a:rPr lang="en-US" sz="2800" b="1" i="1" u="sng" dirty="0"/>
              <a:t>execute server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submit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429337"/>
              </p:ext>
            </p:extLst>
          </p:nvPr>
        </p:nvGraphicFramePr>
        <p:xfrm>
          <a:off x="395536" y="998608"/>
          <a:ext cx="8369272" cy="3764861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6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3974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files </a:t>
                      </a:r>
                      <a:br>
                        <a:rPr lang="en-US" sz="1600" baseline="0" dirty="0">
                          <a:latin typeface="Arial"/>
                          <a:cs typeface="Arial"/>
                        </a:rPr>
                      </a:br>
                      <a:r>
                        <a:rPr lang="en-US" sz="1600" baseline="0" dirty="0">
                          <a:latin typeface="Arial"/>
                          <a:cs typeface="Arial"/>
                        </a:rPr>
                        <a:t>(multiple queue statements)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829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2832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Submitting Multiple Jobs – Queue Statements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2114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matching</a:t>
            </a:r>
            <a:r>
              <a:rPr lang="en-US" dirty="0">
                <a:latin typeface="Courier"/>
                <a:cs typeface="Courier"/>
              </a:rPr>
              <a:t> *.</a:t>
            </a:r>
            <a:r>
              <a:rPr lang="en-US" dirty="0" err="1">
                <a:latin typeface="Courier"/>
                <a:cs typeface="Courier"/>
              </a:rPr>
              <a:t>dat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0" y="302597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in</a:t>
            </a:r>
            <a:r>
              <a:rPr lang="en-US" dirty="0">
                <a:latin typeface="Courier"/>
                <a:cs typeface="Courier"/>
              </a:rPr>
              <a:t> (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369081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from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endParaRPr lang="en-US" b="1" dirty="0">
              <a:solidFill>
                <a:schemeClr val="accent6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638550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wi.dat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ca.dat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mo.dat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accent6"/>
                </a:solidFill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133653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2309964" y="1122387"/>
            <a:ext cx="6300636" cy="83976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/>
          </p:cNvCxnSpPr>
          <p:nvPr/>
        </p:nvCxnSpPr>
        <p:spPr>
          <a:xfrm flipH="1">
            <a:off x="2286000" y="1110555"/>
            <a:ext cx="6248401" cy="8515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142875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Recommended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D8A93-F990-AF49-B149-F18501ACF0EC}"/>
              </a:ext>
            </a:extLst>
          </p:cNvPr>
          <p:cNvSpPr txBox="1"/>
          <p:nvPr/>
        </p:nvSpPr>
        <p:spPr>
          <a:xfrm>
            <a:off x="2286000" y="2495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matching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304886316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Multiple Job Use Cases – Queue Statements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969451"/>
              </p:ext>
            </p:extLst>
          </p:nvPr>
        </p:nvGraphicFramePr>
        <p:xfrm>
          <a:off x="395536" y="936521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>
                          <a:latin typeface="Arial"/>
                          <a:cs typeface="Arial"/>
                        </a:rPr>
                        <a:t>Though, may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be useful for separating job 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66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Minimal preparation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, can use “files” or “</a:t>
                      </a:r>
                      <a:r>
                        <a:rPr lang="en-US" baseline="0" dirty="0" err="1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431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All information contained in the submit file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: reproducible.</a:t>
                      </a:r>
                    </a:p>
                    <a:p>
                      <a:r>
                        <a:rPr lang="en-US" dirty="0">
                          <a:latin typeface="Arial"/>
                          <a:cs typeface="Arial"/>
                        </a:rPr>
                        <a:t>Harder to automate submit file creation.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3954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Supports multiple variables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, highly modular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l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278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58479"/>
            <a:ext cx="7772400" cy="1021556"/>
          </a:xfrm>
        </p:spPr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2220" y="12072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62220" y="12001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8296" y="18499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38800" y="27050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2478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03900" y="32384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4089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7199510" y="27815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559820" y="38871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4646126" y="41317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Exercises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Copy-and-paste is quick, but you </a:t>
            </a:r>
            <a:r>
              <a:rPr lang="en-US" sz="2400" b="1" i="1" dirty="0"/>
              <a:t>WILL</a:t>
            </a:r>
            <a:r>
              <a:rPr lang="en-US" sz="2400" dirty="0"/>
              <a:t> learn more by typing out commands and submit file contents</a:t>
            </a:r>
          </a:p>
          <a:p>
            <a:r>
              <a:rPr lang="en-US" sz="2400" b="1" dirty="0"/>
              <a:t>Ask Questions during Work Time! (Slack)</a:t>
            </a:r>
          </a:p>
          <a:p>
            <a:r>
              <a:rPr lang="en-US" sz="2400" b="1" dirty="0"/>
              <a:t>Exercises in THIS unit </a:t>
            </a:r>
            <a:r>
              <a:rPr lang="en-US" sz="2400" dirty="0"/>
              <a:t>are important to finish before moving on! (You can save “bonus” exercises for later.)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b="1" dirty="0"/>
              <a:t>(See 1.6 if you need to remove jobs!)</a:t>
            </a:r>
          </a:p>
          <a:p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condor_history</a:t>
            </a:r>
            <a:r>
              <a:rPr lang="en-US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alice</a:t>
            </a:r>
            <a:endParaRPr lang="en-US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2259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Both the “</a:t>
            </a:r>
            <a:r>
              <a:rPr lang="en-US" sz="2800" dirty="0">
                <a:latin typeface="Courier"/>
                <a:cs typeface="Courier"/>
              </a:rPr>
              <a:t>from</a:t>
            </a:r>
            <a:r>
              <a:rPr lang="en-US" sz="2800" dirty="0"/>
              <a:t>” and “</a:t>
            </a:r>
            <a:r>
              <a:rPr lang="en-US" sz="2800" dirty="0">
                <a:latin typeface="Courier"/>
                <a:cs typeface="Courier"/>
              </a:rPr>
              <a:t>in</a:t>
            </a:r>
            <a:r>
              <a:rPr lang="en-US" sz="2800" dirty="0"/>
              <a:t>” syntax support multiple variables from a list.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-y </a:t>
            </a:r>
            <a:r>
              <a:rPr lang="en-US" b="1" dirty="0">
                <a:latin typeface="Courier"/>
                <a:cs typeface="Courier"/>
              </a:rPr>
              <a:t>$(year)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</a:t>
            </a:r>
            <a:r>
              <a:rPr lang="en-US" b="1" dirty="0" err="1">
                <a:latin typeface="Courier"/>
                <a:cs typeface="Courier"/>
              </a:rPr>
              <a:t>infile,year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from </a:t>
            </a:r>
            <a:r>
              <a:rPr lang="en-US" dirty="0" err="1">
                <a:latin typeface="Courier"/>
                <a:cs typeface="Courier"/>
              </a:rPr>
              <a:t>job_list.txt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185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470848" cy="3533775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HTCondor</a:t>
            </a:r>
            <a:r>
              <a:rPr lang="en-US" dirty="0"/>
              <a:t> can transfer an entire directory or all the contents of a directory</a:t>
            </a:r>
          </a:p>
          <a:p>
            <a:pPr lvl="1"/>
            <a:r>
              <a:rPr lang="en-US" dirty="0"/>
              <a:t>transfer whole directory</a:t>
            </a:r>
          </a:p>
          <a:p>
            <a:pPr marL="342900" lvl="1" indent="0">
              <a:buNone/>
            </a:pPr>
            <a:endParaRPr lang="en-US" dirty="0"/>
          </a:p>
          <a:p>
            <a:pPr lvl="1"/>
            <a:r>
              <a:rPr lang="en-US" dirty="0"/>
              <a:t>transfer contents only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Useful for jobs with many shared files; transfer a directory of files instead of listing files individually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28765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1907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3520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/>
              <a:t>Executable: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/>
              <a:t>Input: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/>
              <a:t>Output: </a:t>
            </a:r>
            <a:r>
              <a:rPr lang="en-US" sz="2000" dirty="0"/>
              <a:t>any files or screen information produced by the executable</a:t>
            </a:r>
          </a:p>
          <a:p>
            <a:r>
              <a:rPr lang="en-US" sz="2400" dirty="0"/>
              <a:t>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most often, corresponds to one core with some memory and disk</a:t>
            </a:r>
          </a:p>
          <a:p>
            <a:pPr lvl="1"/>
            <a:r>
              <a:rPr lang="en-US" sz="1800" dirty="0"/>
              <a:t>a typical machine will have multiple slots</a:t>
            </a:r>
          </a:p>
          <a:p>
            <a:pPr lvl="1"/>
            <a:endParaRPr lang="en-US" sz="1800" dirty="0"/>
          </a:p>
          <a:p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00151"/>
            <a:ext cx="7467600" cy="9715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a regular basis, the central manager reviews</a:t>
            </a:r>
            <a:br>
              <a:rPr lang="en-US" dirty="0"/>
            </a:b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submit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6D0FD87A-6494-0C4D-95A7-D5A73C694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(Then the submit and execute points communicate directly.)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submit</a:t>
              </a:r>
            </a:p>
            <a:p>
              <a:pPr algn="ctr"/>
              <a:endParaRPr lang="en-US" sz="1050" dirty="0">
                <a:latin typeface="Arial"/>
                <a:cs typeface="Arial"/>
              </a:endParaRPr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13" idx="3"/>
            <a:endCxn id="22" idx="1"/>
          </p:cNvCxnSpPr>
          <p:nvPr/>
        </p:nvCxnSpPr>
        <p:spPr>
          <a:xfrm flipV="1">
            <a:off x="3379008" y="3340238"/>
            <a:ext cx="2795434" cy="49549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28" idx="1"/>
          </p:cNvCxnSpPr>
          <p:nvPr/>
        </p:nvCxnSpPr>
        <p:spPr>
          <a:xfrm>
            <a:off x="3379008" y="3835733"/>
            <a:ext cx="3073418" cy="5324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3" idx="3"/>
            <a:endCxn id="31" idx="1"/>
          </p:cNvCxnSpPr>
          <p:nvPr/>
        </p:nvCxnSpPr>
        <p:spPr>
          <a:xfrm>
            <a:off x="3379009" y="3835734"/>
            <a:ext cx="2711027" cy="64442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34" name="Picture 33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B051D670-DBE4-5A42-B537-87B34D63C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11519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15482</TotalTime>
  <Words>4909</Words>
  <Application>Microsoft Macintosh PowerPoint</Application>
  <PresentationFormat>On-screen Show (16:9)</PresentationFormat>
  <Paragraphs>866</Paragraphs>
  <Slides>56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ＭＳ Ｐゴシック</vt:lpstr>
      <vt:lpstr>Arial</vt:lpstr>
      <vt:lpstr>Calibri</vt:lpstr>
      <vt:lpstr>Consolas</vt:lpstr>
      <vt:lpstr>Courier</vt:lpstr>
      <vt:lpstr>Futura</vt:lpstr>
      <vt:lpstr>Myriad Pro</vt:lpstr>
      <vt:lpstr>Symbol</vt:lpstr>
      <vt:lpstr>Times</vt:lpstr>
      <vt:lpstr>Wingdings</vt:lpstr>
      <vt:lpstr>OSG-Summer-School-Template</vt:lpstr>
      <vt:lpstr>HTC Job Execution with HTCondor</vt:lpstr>
      <vt:lpstr>Overview</vt:lpstr>
      <vt:lpstr>Example Local Cluster</vt:lpstr>
      <vt:lpstr>HTCondor History and Status</vt:lpstr>
      <vt:lpstr>HTCondor -- How It Works</vt:lpstr>
      <vt:lpstr>Terminology: Job</vt:lpstr>
      <vt:lpstr>Terminology: Machine, Slot</vt:lpstr>
      <vt:lpstr>Job Matching</vt:lpstr>
      <vt:lpstr>Job Execution</vt:lpstr>
      <vt:lpstr>Single Computer</vt:lpstr>
      <vt:lpstr>Basic Job Submission</vt:lpstr>
      <vt:lpstr>Job Example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</vt:lpstr>
      <vt:lpstr>Submitting and Monitoring</vt:lpstr>
      <vt:lpstr>More about condor_q</vt:lpstr>
      <vt:lpstr>More about condor_q</vt:lpstr>
      <vt:lpstr>Job Idle</vt:lpstr>
      <vt:lpstr>Job Starts</vt:lpstr>
      <vt:lpstr>Job Running</vt:lpstr>
      <vt:lpstr>Job Completes</vt:lpstr>
      <vt:lpstr>Job Completes (cont.)</vt:lpstr>
      <vt:lpstr>Job States</vt:lpstr>
      <vt:lpstr>Log File</vt:lpstr>
      <vt:lpstr>Resource Request</vt:lpstr>
      <vt:lpstr>Is it OSG-able?</vt:lpstr>
      <vt:lpstr>Log File</vt:lpstr>
      <vt:lpstr>Testing and Troubleshooting</vt:lpstr>
      <vt:lpstr>What Can Go Wrong?</vt:lpstr>
      <vt:lpstr>Reviewing Failed Jobs</vt:lpstr>
      <vt:lpstr>Job Holds</vt:lpstr>
      <vt:lpstr>Diagnosing Holds</vt:lpstr>
      <vt:lpstr>Common Hold Reasons</vt:lpstr>
      <vt:lpstr>Holding and Removing Jobs</vt:lpstr>
      <vt:lpstr>Submitting multiple jobs</vt:lpstr>
      <vt:lpstr>From one job …</vt:lpstr>
      <vt:lpstr>One submit file per job  (not recommended!) </vt:lpstr>
      <vt:lpstr>Automatic Variables</vt:lpstr>
      <vt:lpstr>Using $(Process) for Numbered Files </vt:lpstr>
      <vt:lpstr>Organizing Files in Sub-Directories</vt:lpstr>
      <vt:lpstr>Use a Directory* per File Type</vt:lpstr>
      <vt:lpstr>Job Running</vt:lpstr>
      <vt:lpstr>Separating jobs with InitialDir</vt:lpstr>
      <vt:lpstr>What about non-numbered jobs?</vt:lpstr>
      <vt:lpstr>Submitting Multiple Jobs – Queue Statements</vt:lpstr>
      <vt:lpstr>Multiple Job Use Cases – Queue Statements</vt:lpstr>
      <vt:lpstr>Your turn!</vt:lpstr>
      <vt:lpstr>Thoughts on Exercises</vt:lpstr>
      <vt:lpstr>Reviewing Jobs</vt:lpstr>
      <vt:lpstr>Using Multiple Variables</vt:lpstr>
      <vt:lpstr>Shared Files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353</cp:revision>
  <cp:lastPrinted>2017-07-16T13:35:46Z</cp:lastPrinted>
  <dcterms:modified xsi:type="dcterms:W3CDTF">2020-07-14T02:46:58Z</dcterms:modified>
</cp:coreProperties>
</file>